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61" r:id="rId2"/>
    <p:sldId id="257" r:id="rId3"/>
    <p:sldId id="258" r:id="rId4"/>
    <p:sldId id="264" r:id="rId5"/>
    <p:sldId id="263" r:id="rId6"/>
    <p:sldId id="259" r:id="rId7"/>
    <p:sldId id="260" r:id="rId8"/>
  </p:sldIdLst>
  <p:sldSz cx="12192000" cy="6858000"/>
  <p:notesSz cx="6858000" cy="9144000"/>
  <p:embeddedFontLst>
    <p:embeddedFont>
      <p:font typeface="Helvetica" panose="020B060402020202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1F2B1-A59F-4F36-A575-0D14C28179C5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94757-6E80-4764-82E7-EA1A8E915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56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94757-6E80-4764-82E7-EA1A8E91581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4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94757-6E80-4764-82E7-EA1A8E91581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453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94757-6E80-4764-82E7-EA1A8E91581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80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94757-6E80-4764-82E7-EA1A8E91581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02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94757-6E80-4764-82E7-EA1A8E91581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4F81-54A0-4934-80F7-E53966E46608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5C12-06C4-49C7-A831-9EAC94041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76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4F81-54A0-4934-80F7-E53966E46608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5C12-06C4-49C7-A831-9EAC94041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15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4F81-54A0-4934-80F7-E53966E46608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5C12-06C4-49C7-A831-9EAC94041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02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4F81-54A0-4934-80F7-E53966E46608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5C12-06C4-49C7-A831-9EAC94041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93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4F81-54A0-4934-80F7-E53966E46608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5C12-06C4-49C7-A831-9EAC94041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03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4F81-54A0-4934-80F7-E53966E46608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5C12-06C4-49C7-A831-9EAC94041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6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4F81-54A0-4934-80F7-E53966E46608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5C12-06C4-49C7-A831-9EAC94041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70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4F81-54A0-4934-80F7-E53966E46608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5C12-06C4-49C7-A831-9EAC94041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3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4F81-54A0-4934-80F7-E53966E46608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5C12-06C4-49C7-A831-9EAC94041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11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4F81-54A0-4934-80F7-E53966E46608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5C12-06C4-49C7-A831-9EAC94041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30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4F81-54A0-4934-80F7-E53966E46608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5C12-06C4-49C7-A831-9EAC94041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2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4F81-54A0-4934-80F7-E53966E46608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C5C12-06C4-49C7-A831-9EAC94041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28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pto-ptm.ru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://www.pto-ptm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52" y="4141753"/>
            <a:ext cx="7531695" cy="142154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905000" y="3779520"/>
            <a:ext cx="8183880" cy="2407920"/>
          </a:xfrm>
          <a:prstGeom prst="roundRect">
            <a:avLst/>
          </a:prstGeom>
          <a:noFill/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26183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67179" y="0"/>
            <a:ext cx="6359003" cy="15697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610600" y="1562049"/>
            <a:ext cx="3615582" cy="50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67179" y="3230880"/>
            <a:ext cx="2743421" cy="34175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16200000">
            <a:off x="-28740" y="735513"/>
            <a:ext cx="384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О компании</a:t>
            </a:r>
            <a:endParaRPr lang="ru-RU" sz="3600" dirty="0">
              <a:solidFill>
                <a:schemeClr val="bg1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6800" y="131305"/>
            <a:ext cx="581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Общество с ограниченной ответственностью «ПОДЪЁМТЯЖМАШ»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динамично развивающаяся компания в области поставки подъёмного сооружения, ремонта и обслуживания.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47760" y="1915343"/>
            <a:ext cx="32613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Компания была основана в г. Санкт-Петербург </a:t>
            </a:r>
            <a:r>
              <a:rPr lang="ru-RU" dirty="0" smtClean="0">
                <a:solidFill>
                  <a:srgbClr val="800000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в 2015 году группой специалистов-единомышленников. </a:t>
            </a:r>
          </a:p>
          <a:p>
            <a:r>
              <a:rPr lang="ru-RU" dirty="0" smtClean="0">
                <a:solidFill>
                  <a:srgbClr val="800000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Изначально на первое место ставились вопросы профессионализма, ответственности и качества выполняемых работ, что отразилось на подходах к формированию штата и отношении к выполнению поставленных задач.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96800" y="3428999"/>
            <a:ext cx="241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Персонал компании </a:t>
            </a:r>
            <a:r>
              <a:rPr lang="ru-RU" dirty="0" smtClean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состоит из людей, имеющих опыт выполнения работ 10 лет и более, все сотрудники имеют соответствующие допуски и разрешения.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36" y="6385559"/>
            <a:ext cx="2508509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22618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67179" y="0"/>
            <a:ext cx="6359003" cy="226552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16200000">
            <a:off x="-503609" y="1002318"/>
            <a:ext cx="3204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Основная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деятельность</a:t>
            </a:r>
            <a:endParaRPr lang="ru-RU" sz="3600" dirty="0">
              <a:solidFill>
                <a:schemeClr val="bg1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6800" y="131305"/>
            <a:ext cx="5812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Основным направлением деятельности  ООО «ПОДЪЁМТЯЖМАШ»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являются виды работ, влияющие на безопасность, качество и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надежность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в промышленной безопасности при проектировании, изготовлении, ремонте, монтаже и эксплуатации технических устройств на опасных производственных объектах.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36280" y="2265528"/>
            <a:ext cx="3889902" cy="2910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70462" y="2428163"/>
            <a:ext cx="3855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800000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Весь спектр услуг по </a:t>
            </a:r>
            <a:endParaRPr lang="en-US" dirty="0">
              <a:solidFill>
                <a:srgbClr val="800000"/>
              </a:solidFill>
              <a:latin typeface="Helvetica" panose="00000500000000000000" pitchFamily="50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800000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грузоподъёмному оборудованию: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800000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поставка;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800000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монтаж;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800000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ремонт</a:t>
            </a:r>
            <a:r>
              <a:rPr lang="en-US" dirty="0">
                <a:solidFill>
                  <a:srgbClr val="800000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rgbClr val="800000"/>
              </a:solidFill>
              <a:latin typeface="Helvetica" panose="00000500000000000000" pitchFamily="50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800000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проведение квартальных, годовых </a:t>
            </a:r>
            <a:endParaRPr lang="en-US" dirty="0">
              <a:solidFill>
                <a:srgbClr val="800000"/>
              </a:solidFill>
              <a:latin typeface="Helvetica" panose="00000500000000000000" pitchFamily="50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       </a:t>
            </a:r>
            <a:r>
              <a:rPr lang="ru-RU" dirty="0" smtClean="0">
                <a:solidFill>
                  <a:srgbClr val="800000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технических обслуживаний</a:t>
            </a:r>
            <a:r>
              <a:rPr lang="ru-RU" dirty="0">
                <a:solidFill>
                  <a:srgbClr val="800000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94" y="6117079"/>
            <a:ext cx="2551221" cy="472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09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618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22720" y="3410778"/>
            <a:ext cx="5703463" cy="135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639775" y="3569544"/>
            <a:ext cx="5323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dirty="0">
                <a:solidFill>
                  <a:srgbClr val="800000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Также компания </a:t>
            </a:r>
            <a:r>
              <a:rPr lang="ru-RU" dirty="0">
                <a:solidFill>
                  <a:srgbClr val="800000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выполняет все виды работ, связанные с крановыми путями, такие как: монтаж, замена, ремонт направляющих, промежуточных и стыковых скреплений.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1" y="6170308"/>
            <a:ext cx="2508509" cy="47244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440681" y="4769873"/>
            <a:ext cx="6785502" cy="208812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575990" y="4888423"/>
            <a:ext cx="6587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верхнее строение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конструкций крановых путей является одним из главных приоритетов влияющих на безопасную и долговечную работоспособность подъёмных сооружений, при своевременном ремонте и обслуживании элементов кранового пути, увеличивается срок службы и долгосрочная эксплуатация оборудования в целом.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-66878"/>
            <a:ext cx="5688222" cy="124086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6040" y="91888"/>
            <a:ext cx="530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ООО «ПОДЪЁМТЯЖМАШ» выполняет капитальный, текущий и восстановительный ремонт, обслуживание технических устройств.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83412"/>
            <a:ext cx="4815840" cy="22273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52399" y="1346046"/>
            <a:ext cx="46634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в самом общем виде</a:t>
            </a:r>
            <a:r>
              <a:rPr lang="ru-RU" dirty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, понимается как система мер по поддержанию в исправном состоянии и работоспособности оборудования, это важный элемент и условие долговременной эксплуатации подъёмных сооружений.</a:t>
            </a:r>
          </a:p>
          <a:p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6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04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94" y="6117079"/>
            <a:ext cx="2551221" cy="47244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709160" y="4724400"/>
            <a:ext cx="7469236" cy="2133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43717" y="5052536"/>
            <a:ext cx="7334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ООО «</a:t>
            </a:r>
            <a:r>
              <a:rPr lang="ru-RU" b="1" dirty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ПОДЪЕМТЯЖМАШ» </a:t>
            </a:r>
            <a:r>
              <a:rPr lang="ru-RU" b="1" dirty="0" smtClean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имеет:</a:t>
            </a:r>
            <a:r>
              <a:rPr lang="ru-RU" dirty="0" smtClean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Свидетельство об аттестации лаборатории неразрушающего контроля </a:t>
            </a:r>
            <a:r>
              <a:rPr lang="ru-RU" dirty="0" smtClean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(ЛНК</a:t>
            </a:r>
            <a:r>
              <a:rPr lang="ru-RU" dirty="0" smtClean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Национальное агентство контроля сварки (НАКС</a:t>
            </a:r>
            <a:r>
              <a:rPr lang="ru-RU" dirty="0" smtClean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) 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СРО. </a:t>
            </a:r>
          </a:p>
          <a:p>
            <a:r>
              <a:rPr lang="ru-RU" dirty="0" smtClean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Данные </a:t>
            </a:r>
            <a:r>
              <a:rPr lang="ru-RU" dirty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свидетельства и сертификаты </a:t>
            </a:r>
            <a:r>
              <a:rPr lang="ru-RU" b="1" dirty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представлены далее.</a:t>
            </a:r>
            <a:endParaRPr lang="ru-RU" b="1" dirty="0">
              <a:solidFill>
                <a:schemeClr val="bg1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3603" y="1"/>
            <a:ext cx="7633604" cy="155448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994" y="144795"/>
            <a:ext cx="7334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Наша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компания имеет комплект разрешительных документов и регулярно проводит проверку знаний в области промышленной безопасности в специализированных учебных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центрах</a:t>
            </a:r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069" y="312306"/>
            <a:ext cx="2508509" cy="4724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366222" y="967525"/>
            <a:ext cx="384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Сертификаты</a:t>
            </a:r>
            <a:endParaRPr lang="ru-RU" sz="3600" dirty="0">
              <a:solidFill>
                <a:schemeClr val="bg1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36" y="2620370"/>
            <a:ext cx="2986347" cy="4114800"/>
          </a:xfrm>
          <a:prstGeom prst="rect">
            <a:avLst/>
          </a:prstGeom>
          <a:effectLst>
            <a:outerShdw blurRad="165100" dist="139700" dir="1014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68" y="2620370"/>
            <a:ext cx="2986347" cy="4114800"/>
          </a:xfrm>
          <a:prstGeom prst="rect">
            <a:avLst/>
          </a:prstGeom>
          <a:effectLst>
            <a:outerShdw blurRad="165100" dist="139700" dir="1014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89" y="2620370"/>
            <a:ext cx="2905298" cy="4114800"/>
          </a:xfrm>
          <a:prstGeom prst="rect">
            <a:avLst/>
          </a:prstGeom>
          <a:effectLst>
            <a:outerShdw blurRad="165100" dist="139700" dir="1014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290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6" y="3296865"/>
            <a:ext cx="487619" cy="4876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6" y="3990473"/>
            <a:ext cx="487619" cy="4876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6" y="4624937"/>
            <a:ext cx="487619" cy="4876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6" y="5259401"/>
            <a:ext cx="487619" cy="4876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64145" y="3296865"/>
            <a:ext cx="984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г. Санкт-Петербург, 3-й Рыбацкий проезд, д. 3, офис 81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4144" y="3911828"/>
            <a:ext cx="2080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8 (812) </a:t>
            </a:r>
            <a:r>
              <a:rPr lang="ru-RU" dirty="0" smtClean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648-38-05</a:t>
            </a:r>
            <a:endParaRPr lang="ru-RU" dirty="0">
              <a:solidFill>
                <a:schemeClr val="bg1"/>
              </a:solidFill>
              <a:latin typeface="Helvetica" panose="00000500000000000000" pitchFamily="50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8 (812) </a:t>
            </a:r>
            <a:r>
              <a:rPr lang="ru-RU" dirty="0" smtClean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380-11-05</a:t>
            </a:r>
            <a:endParaRPr lang="ru-RU" dirty="0">
              <a:solidFill>
                <a:schemeClr val="bg1"/>
              </a:solidFill>
              <a:latin typeface="Helvetica" panose="00000500000000000000" pitchFamily="50" charset="0"/>
              <a:ea typeface="Helvetica" panose="000005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4145" y="4654508"/>
            <a:ext cx="984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  <a:hlinkClick r:id="rId7"/>
              </a:rPr>
              <a:t>www.pto-ptm.ru</a:t>
            </a:r>
            <a:endParaRPr lang="ru-RU" dirty="0">
              <a:solidFill>
                <a:srgbClr val="800000"/>
              </a:solidFill>
              <a:latin typeface="Helvetica" panose="00000500000000000000" pitchFamily="50" charset="0"/>
              <a:ea typeface="Helvetica" panose="000005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4144" y="5348116"/>
            <a:ext cx="984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  <a:hlinkClick r:id="rId8"/>
              </a:rPr>
              <a:t>info@pto-ptm.ru </a:t>
            </a:r>
            <a:endParaRPr lang="en-US" dirty="0">
              <a:solidFill>
                <a:srgbClr val="800000"/>
              </a:solidFill>
              <a:latin typeface="Helvetica" panose="00000500000000000000" pitchFamily="50" charset="0"/>
              <a:ea typeface="Helvetica" panose="00000500000000000000" pitchFamily="50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1" y="6200788"/>
            <a:ext cx="2508509" cy="472441"/>
          </a:xfrm>
          <a:prstGeom prst="rect">
            <a:avLst/>
          </a:prstGeom>
        </p:spPr>
      </p:pic>
      <p:sp>
        <p:nvSpPr>
          <p:cNvPr id="27" name="Заголовок 1"/>
          <p:cNvSpPr txBox="1">
            <a:spLocks/>
          </p:cNvSpPr>
          <p:nvPr/>
        </p:nvSpPr>
        <p:spPr>
          <a:xfrm rot="16200000">
            <a:off x="-581207" y="1147472"/>
            <a:ext cx="3092825" cy="797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Clr>
                <a:schemeClr val="accent3"/>
              </a:buClr>
              <a:buSzPct val="95000"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Контактная </a:t>
            </a:r>
          </a:p>
          <a:p>
            <a:pPr>
              <a:lnSpc>
                <a:spcPct val="100000"/>
              </a:lnSpc>
              <a:buClr>
                <a:schemeClr val="accent3"/>
              </a:buClr>
              <a:buSzPct val="95000"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  <a:cs typeface="Times New Roman" panose="02020603050405020304" pitchFamily="18" charset="0"/>
              </a:rPr>
              <a:t>информация</a:t>
            </a:r>
            <a:endParaRPr lang="ru-RU" sz="3600" b="1" dirty="0">
              <a:solidFill>
                <a:schemeClr val="bg1"/>
              </a:solidFill>
              <a:latin typeface="Helvetica" panose="00000500000000000000" pitchFamily="50" charset="0"/>
              <a:ea typeface="Helvetica" panose="00000500000000000000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341</Words>
  <Application>Microsoft Office PowerPoint</Application>
  <PresentationFormat>Произвольный</PresentationFormat>
  <Paragraphs>38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Helvetica</vt:lpstr>
      <vt:lpstr>Wingdings</vt:lpstr>
      <vt:lpstr>Calibri Light</vt:lpstr>
      <vt:lpstr>Times New Roman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39</cp:revision>
  <dcterms:created xsi:type="dcterms:W3CDTF">2020-03-22T16:01:33Z</dcterms:created>
  <dcterms:modified xsi:type="dcterms:W3CDTF">2020-03-27T09:11:54Z</dcterms:modified>
</cp:coreProperties>
</file>